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7" r:id="rId3"/>
    <p:sldId id="279" r:id="rId4"/>
    <p:sldId id="259" r:id="rId5"/>
    <p:sldId id="260" r:id="rId6"/>
    <p:sldId id="261" r:id="rId7"/>
    <p:sldId id="264" r:id="rId8"/>
    <p:sldId id="265" r:id="rId9"/>
    <p:sldId id="280" r:id="rId10"/>
    <p:sldId id="281" r:id="rId11"/>
    <p:sldId id="271" r:id="rId12"/>
    <p:sldId id="270" r:id="rId13"/>
    <p:sldId id="268" r:id="rId14"/>
    <p:sldId id="275" r:id="rId15"/>
    <p:sldId id="273" r:id="rId16"/>
    <p:sldId id="272" r:id="rId17"/>
    <p:sldId id="276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os imágenes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Para cambiar la imagen de esta dispositiva, seleccione la imagen y elimínela. A continuación haga clic en el icono Imágenes  en el marcador de posición e inserte su imagen.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829088" y="2628900"/>
            <a:ext cx="5121275" cy="1600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s-ES" dirty="0">
                <a:latin typeface="Raleway" panose="020B0503030101060003" pitchFamily="34" charset="0"/>
              </a:rPr>
              <a:t>Investigación y Taller Participativo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56BFAFE-4D14-4C1C-8762-3BF50B7D99D9}"/>
              </a:ext>
            </a:extLst>
          </p:cNvPr>
          <p:cNvSpPr/>
          <p:nvPr/>
        </p:nvSpPr>
        <p:spPr>
          <a:xfrm>
            <a:off x="829088" y="805498"/>
            <a:ext cx="72679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Raleway" panose="020B0503030101060003" pitchFamily="34" charset="0"/>
              </a:rPr>
              <a:t>TECNOLOGÍAS DE LA INFORMACIÓN Y LA COMUNICACIÓN EN ORGANIZACIONES GUBERNAMENTALES Y CIVILES PARA EL DESARROLLO DE LOS JÓVENES</a:t>
            </a:r>
            <a:endParaRPr lang="es-MX" sz="280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24156A6-266B-4234-8A4A-6180E4799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84" y="2093500"/>
            <a:ext cx="4522650" cy="44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19150" y="2105386"/>
            <a:ext cx="45769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>
                <a:latin typeface="Raleway" panose="020B0503030101060003" pitchFamily="34" charset="0"/>
              </a:rPr>
              <a:t>El taller ofrece información y  actividades para revisar las tendencias internacionales sobre el empleo de TIC y el desarrollo de los jóvenes para que los participantes reflexionen y analicen qué aspectos les podrían ser útiles para su caso. </a:t>
            </a:r>
          </a:p>
        </p:txBody>
      </p:sp>
      <p:sp>
        <p:nvSpPr>
          <p:cNvPr id="9" name="Marcador de texto 3"/>
          <p:cNvSpPr>
            <a:spLocks noGrp="1"/>
          </p:cNvSpPr>
          <p:nvPr>
            <p:ph type="body" sz="half" idx="4294967295"/>
          </p:nvPr>
        </p:nvSpPr>
        <p:spPr>
          <a:xfrm>
            <a:off x="819150" y="517525"/>
            <a:ext cx="4421188" cy="3540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dirty="0">
                <a:solidFill>
                  <a:schemeClr val="bg1"/>
                </a:solidFill>
                <a:latin typeface="Raleway" panose="020B0503030101060003" pitchFamily="34" charset="0"/>
              </a:rPr>
              <a:t>DESCRIPCIÓN DEL TALLER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4294967295"/>
          </p:nvPr>
        </p:nvSpPr>
        <p:spPr>
          <a:xfrm>
            <a:off x="6638925" y="517525"/>
            <a:ext cx="4419600" cy="447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dirty="0">
                <a:solidFill>
                  <a:schemeClr val="bg1"/>
                </a:solidFill>
                <a:latin typeface="Raleway" panose="020B0503030101060003" pitchFamily="34" charset="0"/>
              </a:rPr>
              <a:t>OBJETIVO DEL TALLER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667500" y="2217688"/>
            <a:ext cx="4606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>
                <a:latin typeface="Raleway" panose="020B0503030101060003" pitchFamily="34" charset="0"/>
              </a:rPr>
              <a:t>Analizar en colectivo y de manera participativa el estado actual de la organización, la atención que ofrecen a los  jóvenes y el papel que desempeñan las TIC  en su contexto para integrar una propuesta de su uso.</a:t>
            </a:r>
          </a:p>
        </p:txBody>
      </p:sp>
    </p:spTree>
    <p:extLst>
      <p:ext uri="{BB962C8B-B14F-4D97-AF65-F5344CB8AC3E}">
        <p14:creationId xmlns:p14="http://schemas.microsoft.com/office/powerpoint/2010/main" val="210664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5861" y="1438275"/>
            <a:ext cx="7478713" cy="1990725"/>
          </a:xfrm>
        </p:spPr>
        <p:txBody>
          <a:bodyPr>
            <a:noAutofit/>
          </a:bodyPr>
          <a:lstStyle/>
          <a:p>
            <a:r>
              <a:rPr lang="es-MX" sz="6000" noProof="1">
                <a:solidFill>
                  <a:schemeClr val="tx2"/>
                </a:solidFill>
                <a:latin typeface="Raleway" panose="020B0503030101060003" pitchFamily="34" charset="0"/>
              </a:rPr>
              <a:t>El taller se organiza en tres sesiones:</a:t>
            </a:r>
            <a:endParaRPr lang="es-ES" sz="6000" noProof="1">
              <a:solidFill>
                <a:schemeClr val="tx2"/>
              </a:solidFill>
              <a:latin typeface="Raleway" panose="020B05030301010600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34930" y="4077732"/>
            <a:ext cx="6742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Raleway" panose="020B0503030101060003" pitchFamily="34" charset="0"/>
              </a:rPr>
              <a:t>La organización y su contexto.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Raleway" panose="020B0503030101060003" pitchFamily="34" charset="0"/>
              </a:rPr>
              <a:t>La organización y los jóvenes.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Raleway" panose="020B0503030101060003" pitchFamily="34" charset="0"/>
              </a:rPr>
              <a:t>La organización y TIC.</a:t>
            </a:r>
          </a:p>
        </p:txBody>
      </p:sp>
    </p:spTree>
    <p:extLst>
      <p:ext uri="{BB962C8B-B14F-4D97-AF65-F5344CB8AC3E}">
        <p14:creationId xmlns:p14="http://schemas.microsoft.com/office/powerpoint/2010/main" val="29933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955" y="427703"/>
            <a:ext cx="11631561" cy="693175"/>
          </a:xfrm>
        </p:spPr>
        <p:txBody>
          <a:bodyPr>
            <a:noAutofit/>
          </a:bodyPr>
          <a:lstStyle/>
          <a:p>
            <a:r>
              <a:rPr lang="es-MX" sz="3600" noProof="1">
                <a:latin typeface="Raleway" panose="020B0503030101060003" pitchFamily="34" charset="0"/>
              </a:rPr>
              <a:t>Sesión 1: Visión  de la organización sobre sí misma</a:t>
            </a:r>
            <a:endParaRPr lang="es-ES" sz="3600" noProof="1">
              <a:latin typeface="Raleway" panose="020B0503030101060003" pitchFamily="34" charset="0"/>
            </a:endParaRP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444572" y="2010409"/>
            <a:ext cx="5651428" cy="4343399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s-MX" sz="2400" noProof="1">
                <a:latin typeface="Raleway" panose="020B0503030101060003" pitchFamily="34" charset="0"/>
              </a:rPr>
              <a:t>Comprender los antecedentes, contexto y situación actual de la organización con particular énfasis en su capital económico, social y simbólico. </a:t>
            </a:r>
          </a:p>
          <a:p>
            <a:pPr marL="457200" indent="-457200" algn="just">
              <a:buAutoNum type="arabicPeriod"/>
            </a:pPr>
            <a:r>
              <a:rPr lang="es-MX" sz="2400" noProof="1">
                <a:latin typeface="Raleway" panose="020B0503030101060003" pitchFamily="34" charset="0"/>
              </a:rPr>
              <a:t>Analizar cómo la organización entiende su papel en la sociedad de acuerdo a su naturaleza.</a:t>
            </a:r>
          </a:p>
          <a:p>
            <a:pPr marL="457200" indent="-457200" algn="just">
              <a:buAutoNum type="arabicPeriod"/>
            </a:pPr>
            <a:r>
              <a:rPr lang="es-MX" sz="2400" noProof="1">
                <a:latin typeface="Raleway" panose="020B0503030101060003" pitchFamily="34" charset="0"/>
              </a:rPr>
              <a:t>Identificar los sentidos que asume la organización en su perspectiva sobre los jóvenes y el quehacer que realiza para ellos. </a:t>
            </a:r>
            <a:endParaRPr lang="es-ES" sz="2400" noProof="1">
              <a:latin typeface="Raleway" panose="020B0503030101060003" pitchFamily="34" charset="0"/>
            </a:endParaRPr>
          </a:p>
        </p:txBody>
      </p:sp>
      <p:pic>
        <p:nvPicPr>
          <p:cNvPr id="7170" name="Picture 2" descr="Pensamiento, Idea, InnovaciÃ³n, ImaginaciÃ³n, InspiraciÃ³n">
            <a:extLst>
              <a:ext uri="{FF2B5EF4-FFF2-40B4-BE49-F238E27FC236}">
                <a16:creationId xmlns:a16="http://schemas.microsoft.com/office/drawing/2014/main" id="{49538055-251F-4A7C-973B-FA12692F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79" y="2010409"/>
            <a:ext cx="5651428" cy="39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960" y="210889"/>
            <a:ext cx="11004755" cy="1036850"/>
          </a:xfrm>
        </p:spPr>
        <p:txBody>
          <a:bodyPr>
            <a:noAutofit/>
          </a:bodyPr>
          <a:lstStyle/>
          <a:p>
            <a:r>
              <a:rPr lang="es-MX" sz="4000" dirty="0">
                <a:latin typeface="Raleway" panose="020B0503030101060003" pitchFamily="34" charset="0"/>
              </a:rPr>
              <a:t>Para lograr lo anterior debemos preguntarnos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025385" y="2099781"/>
            <a:ext cx="78903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dirty="0">
                <a:latin typeface="Raleway" panose="020B0503030101060003" pitchFamily="34" charset="0"/>
              </a:rPr>
              <a:t>¿Quiénes somos?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dirty="0">
                <a:latin typeface="Raleway" panose="020B0503030101060003" pitchFamily="34" charset="0"/>
              </a:rPr>
              <a:t>¿Qué hacemos?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dirty="0">
                <a:latin typeface="Raleway" panose="020B0503030101060003" pitchFamily="34" charset="0"/>
              </a:rPr>
              <a:t>¿Con qué contamos para trabajar?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dirty="0">
                <a:latin typeface="Raleway" panose="020B0503030101060003" pitchFamily="34" charset="0"/>
              </a:rPr>
              <a:t>¿Qué nos falta?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dirty="0">
                <a:latin typeface="Raleway" panose="020B0503030101060003" pitchFamily="34" charset="0"/>
              </a:rPr>
              <a:t>¿Quiénes o qué elementos son importantes para el desempeño de nuestra organización?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dirty="0">
                <a:latin typeface="Raleway" panose="020B0503030101060003" pitchFamily="34" charset="0"/>
              </a:rPr>
              <a:t>¿Qué buscamos aportar para los jóvenes?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1" dirty="0">
                <a:latin typeface="Raleway" panose="020B0503030101060003" pitchFamily="34" charset="0"/>
              </a:rPr>
              <a:t>¿Qué características tienen los jóvenes con los que trabajamos?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1" y="1675786"/>
            <a:ext cx="3176606" cy="49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398206"/>
            <a:ext cx="9601200" cy="834784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latin typeface="Raleway" panose="020B0503030101060003" pitchFamily="34" charset="0"/>
              </a:rPr>
              <a:t>Sesión 2: La comunicación participativa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633884" y="1843548"/>
            <a:ext cx="6014777" cy="4343400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Raleway" panose="020B0503030101060003" pitchFamily="34" charset="0"/>
              </a:rPr>
              <a:t>Realizar un diagnóstico acerca de la comunicación dentro de la organización en dos ámbitos: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Raleway" panose="020B0503030101060003" pitchFamily="34" charset="0"/>
              </a:rPr>
              <a:t>En actividades administrativas que atienden necesidades internas y externas como la difusión de la organización.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Raleway" panose="020B0503030101060003" pitchFamily="34" charset="0"/>
              </a:rPr>
              <a:t>Y en las actividades dedicadas a los jóvenes.</a:t>
            </a:r>
          </a:p>
        </p:txBody>
      </p:sp>
      <p:pic>
        <p:nvPicPr>
          <p:cNvPr id="8194" name="Picture 2" descr="Inicio, ReuniÃ³n, Lluvia De Ideas, Negocio">
            <a:extLst>
              <a:ext uri="{FF2B5EF4-FFF2-40B4-BE49-F238E27FC236}">
                <a16:creationId xmlns:a16="http://schemas.microsoft.com/office/drawing/2014/main" id="{BC4A21AB-F84A-4D5E-9605-87F389A30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2226364"/>
            <a:ext cx="5044106" cy="33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207" y="255134"/>
            <a:ext cx="11312012" cy="1036850"/>
          </a:xfrm>
        </p:spPr>
        <p:txBody>
          <a:bodyPr>
            <a:noAutofit/>
          </a:bodyPr>
          <a:lstStyle/>
          <a:p>
            <a:r>
              <a:rPr lang="es-MX" sz="3600" dirty="0">
                <a:latin typeface="Raleway" panose="020B0503030101060003" pitchFamily="34" charset="0"/>
              </a:rPr>
              <a:t>Sesión 3: El papel de las TIC en la comunicación de la organización y hacia los jóvenes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3583" y="1828801"/>
            <a:ext cx="5852972" cy="4343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>
                <a:latin typeface="Raleway" panose="020B0503030101060003" pitchFamily="34" charset="0"/>
              </a:rPr>
              <a:t>Lo que busca esta sesión es integrar un plan de comunicación y empleo de las TIC participativo, significativo y viable para crear estrategias que estén orientadas a las necesidades específicas de la organización.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>
                <a:latin typeface="Raleway" panose="020B0503030101060003" pitchFamily="34" charset="0"/>
              </a:rPr>
              <a:t>Y finalmente evaluar el taller y hacer recomendaciones para su mejora.</a:t>
            </a:r>
          </a:p>
        </p:txBody>
      </p:sp>
      <p:pic>
        <p:nvPicPr>
          <p:cNvPr id="9218" name="Picture 2" descr="Los Zapatos, Caminar, VÃ­as FÃ©rreas, Viaje, Paseo">
            <a:extLst>
              <a:ext uri="{FF2B5EF4-FFF2-40B4-BE49-F238E27FC236}">
                <a16:creationId xmlns:a16="http://schemas.microsoft.com/office/drawing/2014/main" id="{8F5D832F-2BF0-4014-A66B-D9B280535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1862"/>
          <a:stretch/>
        </p:blipFill>
        <p:spPr bwMode="auto">
          <a:xfrm>
            <a:off x="6494103" y="1828801"/>
            <a:ext cx="5379844" cy="414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quipo, Cyber, Circuitos, ElectrÃ³nica, Digitales">
            <a:extLst>
              <a:ext uri="{FF2B5EF4-FFF2-40B4-BE49-F238E27FC236}">
                <a16:creationId xmlns:a16="http://schemas.microsoft.com/office/drawing/2014/main" id="{A1C20A11-E935-46E6-A06A-4BCD6E95D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35"/>
          <a:stretch/>
        </p:blipFill>
        <p:spPr bwMode="auto">
          <a:xfrm>
            <a:off x="6202017" y="0"/>
            <a:ext cx="5989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424070" y="1898720"/>
            <a:ext cx="5565914" cy="3259137"/>
          </a:xfrm>
        </p:spPr>
        <p:txBody>
          <a:bodyPr>
            <a:normAutofit fontScale="77500" lnSpcReduction="20000"/>
          </a:bodyPr>
          <a:lstStyle/>
          <a:p>
            <a:r>
              <a:rPr lang="es-MX" sz="3600" dirty="0">
                <a:latin typeface="Raleway" panose="020B0503030101060003" pitchFamily="34" charset="0"/>
              </a:rPr>
              <a:t>El resultado será integrar una propuesta de uso significativo y viable  de TIC, de acuerdo las necesidades de la organización. </a:t>
            </a:r>
          </a:p>
          <a:p>
            <a:r>
              <a:rPr lang="es-MX" sz="3600" dirty="0">
                <a:latin typeface="Raleway" panose="020B0503030101060003" pitchFamily="34" charset="0"/>
              </a:rPr>
              <a:t>Esta actividad podría ser un antecedente para gestionar recursos para adquirir TIC.</a:t>
            </a:r>
          </a:p>
        </p:txBody>
      </p:sp>
    </p:spTree>
    <p:extLst>
      <p:ext uri="{BB962C8B-B14F-4D97-AF65-F5344CB8AC3E}">
        <p14:creationId xmlns:p14="http://schemas.microsoft.com/office/powerpoint/2010/main" val="14416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sbozo, Comic, GrÃ¡fica, Elemento, Hablar, Retro, Imagen">
            <a:extLst>
              <a:ext uri="{FF2B5EF4-FFF2-40B4-BE49-F238E27FC236}">
                <a16:creationId xmlns:a16="http://schemas.microsoft.com/office/drawing/2014/main" id="{098992D4-E694-460E-88F0-7719FBE49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7" b="37197"/>
          <a:stretch/>
        </p:blipFill>
        <p:spPr bwMode="auto">
          <a:xfrm>
            <a:off x="13252" y="-160366"/>
            <a:ext cx="12192000" cy="70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673008" y="4382364"/>
            <a:ext cx="3949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Raleway" panose="020B0503030101060003" pitchFamily="34" charset="0"/>
              </a:rPr>
              <a:t>LES PROPONEMOS INICIAR UN DIÁLOGO</a:t>
            </a:r>
          </a:p>
        </p:txBody>
      </p:sp>
    </p:spTree>
    <p:extLst>
      <p:ext uri="{BB962C8B-B14F-4D97-AF65-F5344CB8AC3E}">
        <p14:creationId xmlns:p14="http://schemas.microsoft.com/office/powerpoint/2010/main" val="30754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contenido 2"/>
          <p:cNvSpPr txBox="1">
            <a:spLocks/>
          </p:cNvSpPr>
          <p:nvPr/>
        </p:nvSpPr>
        <p:spPr>
          <a:xfrm>
            <a:off x="484239" y="766917"/>
            <a:ext cx="5611762" cy="541265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95959"/>
              </a:buClr>
              <a:buNone/>
            </a:pPr>
            <a:r>
              <a:rPr lang="es-MX" sz="3600" dirty="0">
                <a:solidFill>
                  <a:srgbClr val="595959"/>
                </a:solidFill>
                <a:latin typeface="Raleway" panose="020B0503030101060003" pitchFamily="34" charset="0"/>
              </a:rPr>
              <a:t>Antecedentes:</a:t>
            </a:r>
          </a:p>
          <a:p>
            <a:pPr marL="0" indent="0" algn="ctr">
              <a:buClr>
                <a:srgbClr val="595959"/>
              </a:buClr>
              <a:buNone/>
            </a:pPr>
            <a:endParaRPr lang="es-MX" sz="100" dirty="0">
              <a:solidFill>
                <a:srgbClr val="595959"/>
              </a:solidFill>
              <a:latin typeface="Raleway" panose="020B0503030101060003" pitchFamily="34" charset="0"/>
            </a:endParaRPr>
          </a:p>
          <a:p>
            <a:pPr algn="just">
              <a:buClr>
                <a:srgbClr val="595959"/>
              </a:buClr>
              <a:buFont typeface="Arial"/>
              <a:buChar char="•"/>
            </a:pPr>
            <a:r>
              <a:rPr lang="es-MX" dirty="0">
                <a:solidFill>
                  <a:srgbClr val="595959"/>
                </a:solidFill>
                <a:latin typeface="Raleway" panose="020B0503030101060003" pitchFamily="34" charset="0"/>
              </a:rPr>
              <a:t>Actualmente las problemáticas que enfrentan los jóvenes son diversas y muy complejas. Se ha definido su situación principalmente por la incertidumbre y el riesgo. (Beck, 2009)</a:t>
            </a:r>
          </a:p>
          <a:p>
            <a:pPr marL="0" indent="0" algn="just">
              <a:buClr>
                <a:srgbClr val="595959"/>
              </a:buClr>
              <a:buNone/>
            </a:pPr>
            <a:endParaRPr lang="es-MX" sz="900" dirty="0">
              <a:solidFill>
                <a:srgbClr val="595959"/>
              </a:solidFill>
              <a:latin typeface="Raleway" panose="020B0503030101060003" pitchFamily="34" charset="0"/>
            </a:endParaRPr>
          </a:p>
          <a:p>
            <a:pPr algn="just">
              <a:buClr>
                <a:srgbClr val="595959"/>
              </a:buClr>
              <a:buFont typeface="Arial"/>
              <a:buChar char="•"/>
            </a:pPr>
            <a:r>
              <a:rPr lang="es-MX" dirty="0">
                <a:solidFill>
                  <a:srgbClr val="595959"/>
                </a:solidFill>
                <a:latin typeface="Raleway" panose="020B0503030101060003" pitchFamily="34" charset="0"/>
              </a:rPr>
              <a:t>En ocasiones, las OG y OSC cuentan con pocos espacios para reflexionar sobre sus prácticas con el fin de recuperar su experiencia y generar nuevos conocimientos.</a:t>
            </a:r>
          </a:p>
        </p:txBody>
      </p:sp>
      <p:pic>
        <p:nvPicPr>
          <p:cNvPr id="2050" name="Picture 2" descr="NiÃ±a, Perro, Pobre, Pobres, Sucio, NiÃ±os">
            <a:extLst>
              <a:ext uri="{FF2B5EF4-FFF2-40B4-BE49-F238E27FC236}">
                <a16:creationId xmlns:a16="http://schemas.microsoft.com/office/drawing/2014/main" id="{7CF0A58A-5780-42C2-9E8E-D3F68A9F9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r="13043"/>
          <a:stretch/>
        </p:blipFill>
        <p:spPr bwMode="auto">
          <a:xfrm>
            <a:off x="6440555" y="381000"/>
            <a:ext cx="540688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677" y="427703"/>
            <a:ext cx="10577052" cy="672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4000" dirty="0">
                <a:latin typeface="Raleway" panose="020B0503030101060003" pitchFamily="34" charset="0"/>
              </a:rPr>
              <a:t>¿ Cuál es el propósito de esta investigación?</a:t>
            </a:r>
            <a:endParaRPr lang="es-ES" sz="4000" dirty="0">
              <a:latin typeface="Raleway" panose="020B05030301010600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94666" y="1784553"/>
            <a:ext cx="6518787" cy="4881717"/>
          </a:xfrm>
        </p:spPr>
        <p:txBody>
          <a:bodyPr>
            <a:noAutofit/>
          </a:bodyPr>
          <a:lstStyle/>
          <a:p>
            <a:pPr algn="just"/>
            <a:r>
              <a:rPr lang="es-MX" sz="2600" dirty="0">
                <a:latin typeface="Raleway" panose="020B0503030101060003" pitchFamily="34" charset="0"/>
              </a:rPr>
              <a:t>Indagar cómo podrían incorporarse las TIC en el quehacer de estas organizaciones.</a:t>
            </a:r>
          </a:p>
          <a:p>
            <a:pPr algn="just"/>
            <a:r>
              <a:rPr lang="es-MX" dirty="0">
                <a:latin typeface="Raleway" panose="020B0503030101060003" pitchFamily="34" charset="0"/>
              </a:rPr>
              <a:t>1ª. A través de un diagnóstico nacional del papel actual de estas herramientas.</a:t>
            </a:r>
          </a:p>
          <a:p>
            <a:pPr algn="just"/>
            <a:r>
              <a:rPr lang="es-MX" dirty="0">
                <a:latin typeface="Raleway" panose="020B0503030101060003" pitchFamily="34" charset="0"/>
              </a:rPr>
              <a:t>2ª. Mediante una metodología horizontal que permita generar conocimiento entre la academia y estas organizaciones para con base en su experiencia en el trabajo a favor de los jóvenes analizar críticamente cómo las TIC pueden ser empleadas de manera significativa.</a:t>
            </a:r>
          </a:p>
        </p:txBody>
      </p:sp>
      <p:pic>
        <p:nvPicPr>
          <p:cNvPr id="3074" name="Picture 2" descr="Mano, Dedo, Mostrar, Toque, Ãxito, Trabajo En Equipo">
            <a:extLst>
              <a:ext uri="{FF2B5EF4-FFF2-40B4-BE49-F238E27FC236}">
                <a16:creationId xmlns:a16="http://schemas.microsoft.com/office/drawing/2014/main" id="{698E3813-D7DF-4E07-8327-1388B60C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0021"/>
            <a:ext cx="5364951" cy="315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078" y="196140"/>
            <a:ext cx="11183981" cy="10368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4000" dirty="0">
                <a:latin typeface="Raleway" panose="020B0503030101060003" pitchFamily="34" charset="0"/>
              </a:rPr>
              <a:t>¿En qué perspectivas se basa la investigación?</a:t>
            </a:r>
            <a:endParaRPr lang="es-ES" sz="4000" dirty="0">
              <a:latin typeface="Raleway" panose="020B0503030101060003" pitchFamily="34" charset="0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5877233" y="2179668"/>
            <a:ext cx="5783826" cy="4026310"/>
          </a:xfrm>
        </p:spPr>
        <p:txBody>
          <a:bodyPr>
            <a:noAutofit/>
          </a:bodyPr>
          <a:lstStyle/>
          <a:p>
            <a:pPr>
              <a:buClr>
                <a:srgbClr val="595959"/>
              </a:buClr>
              <a:buFont typeface="Arial"/>
              <a:buChar char="•"/>
            </a:pPr>
            <a:r>
              <a:rPr lang="es-MX" sz="2800" dirty="0">
                <a:latin typeface="Raleway" panose="020B0503030101060003" pitchFamily="34" charset="0"/>
              </a:rPr>
              <a:t>Comunicación para el Desarrollo y el Cambio Social.</a:t>
            </a:r>
          </a:p>
          <a:p>
            <a:pPr>
              <a:buClr>
                <a:srgbClr val="595959"/>
              </a:buClr>
              <a:buFont typeface="Arial"/>
              <a:buChar char="•"/>
            </a:pPr>
            <a:r>
              <a:rPr lang="es-MX" sz="2800" dirty="0">
                <a:latin typeface="Raleway" panose="020B0503030101060003" pitchFamily="34" charset="0"/>
              </a:rPr>
              <a:t>Tecnologías de la Información y la Comunicación para el Desarrollo y el Cambio social (ICT4D).</a:t>
            </a:r>
          </a:p>
          <a:p>
            <a:pPr>
              <a:buClr>
                <a:srgbClr val="595959"/>
              </a:buClr>
              <a:buFont typeface="Arial"/>
              <a:buChar char="•"/>
            </a:pPr>
            <a:r>
              <a:rPr lang="es-MX" sz="2800" dirty="0">
                <a:latin typeface="Raleway" panose="020B0503030101060003" pitchFamily="34" charset="0"/>
              </a:rPr>
              <a:t>El Desarrollo Positivo de la Juventud.</a:t>
            </a:r>
            <a:endParaRPr lang="es-ES" sz="2800" dirty="0">
              <a:latin typeface="Raleway" panose="020B0503030101060003" pitchFamily="34" charset="0"/>
            </a:endParaRPr>
          </a:p>
        </p:txBody>
      </p:sp>
      <p:pic>
        <p:nvPicPr>
          <p:cNvPr id="4098" name="Picture 2" descr="Tablero, Tiza, RetroalimentaciÃ³n, RevisiÃ³n, Estudio">
            <a:extLst>
              <a:ext uri="{FF2B5EF4-FFF2-40B4-BE49-F238E27FC236}">
                <a16:creationId xmlns:a16="http://schemas.microsoft.com/office/drawing/2014/main" id="{418CB4C6-664A-4B7F-A895-7F56F035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2179668"/>
            <a:ext cx="5278151" cy="351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9837" y="224163"/>
            <a:ext cx="8276302" cy="8052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MX" sz="4000" dirty="0">
                <a:latin typeface="Raleway" panose="020B0503030101060003" pitchFamily="34" charset="0"/>
              </a:rPr>
              <a:t>¿De qué premisas se parte? </a:t>
            </a:r>
            <a:endParaRPr lang="es-ES" sz="4000" dirty="0">
              <a:latin typeface="Raleway" panose="020B05030301010600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0149" y="1887793"/>
            <a:ext cx="9601200" cy="4343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800" dirty="0">
                <a:latin typeface="Raleway" panose="020B0503030101060003" pitchFamily="34" charset="0"/>
              </a:rPr>
              <a:t>1. Actualmente persisten graves injusticias y desigualdades entre la población juvenil que atentan su bienestar. </a:t>
            </a:r>
          </a:p>
          <a:p>
            <a:pPr marL="0" indent="0" algn="just">
              <a:buNone/>
            </a:pPr>
            <a:r>
              <a:rPr lang="es-MX" sz="2800" dirty="0">
                <a:latin typeface="Raleway" panose="020B0503030101060003" pitchFamily="34" charset="0"/>
              </a:rPr>
              <a:t>2. La Comunicación para el Desarrollo fomenta el diálogo y la colaboración entre las comunidades y los responsables de la adopción de decisiones locales, nacionales y regionales. </a:t>
            </a:r>
          </a:p>
          <a:p>
            <a:pPr marL="0" indent="0" algn="just">
              <a:buNone/>
            </a:pPr>
            <a:r>
              <a:rPr lang="es-MX" sz="2800" dirty="0">
                <a:latin typeface="Raleway" panose="020B0503030101060003" pitchFamily="34" charset="0"/>
              </a:rPr>
              <a:t>3. Las TIC articulan  todas las formas de comunicación en un hipertexto digital e interactivo que tiene posibilidades para fortalecer la organización social y el cambio cultural. </a:t>
            </a:r>
          </a:p>
        </p:txBody>
      </p:sp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48969" y="1905695"/>
            <a:ext cx="6018091" cy="44921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600" dirty="0">
                <a:latin typeface="Raleway" panose="020B0503030101060003" pitchFamily="34" charset="0"/>
              </a:rPr>
              <a:t>4. Las  OG y OSC tienen visiones distintas pero complementarias, ambas deben recuperarse para generar conocimiento colaborativo con una visión local que se inserte en las discusiones globales. </a:t>
            </a:r>
          </a:p>
          <a:p>
            <a:pPr marL="0" indent="0" algn="just">
              <a:buNone/>
            </a:pPr>
            <a:r>
              <a:rPr lang="es-MX" sz="2600" dirty="0">
                <a:latin typeface="Raleway" panose="020B0503030101060003" pitchFamily="34" charset="0"/>
              </a:rPr>
              <a:t>5. Las metodologías </a:t>
            </a:r>
            <a:r>
              <a:rPr lang="es-MX" sz="2800" dirty="0">
                <a:latin typeface="Raleway" panose="020B0503030101060003" pitchFamily="34" charset="0"/>
              </a:rPr>
              <a:t>horizontales</a:t>
            </a:r>
            <a:r>
              <a:rPr lang="es-MX" sz="2600" dirty="0">
                <a:latin typeface="Raleway" panose="020B0503030101060003" pitchFamily="34" charset="0"/>
              </a:rPr>
              <a:t>, dialógicas se basan en la investigación- acción. Suponen no imponer la visión del investigador sino nutrirse de la de varios actores para generar conocimiento pertinente.</a:t>
            </a:r>
            <a:endParaRPr lang="en-US" sz="2600" dirty="0">
              <a:latin typeface="Raleway" panose="020B0503030101060003" pitchFamily="34" charset="0"/>
            </a:endParaRPr>
          </a:p>
        </p:txBody>
      </p:sp>
      <p:pic>
        <p:nvPicPr>
          <p:cNvPr id="5122" name="Picture 2" descr="Manos, Colorido, Pintura, Salpicaduras, Amistad, Unidad">
            <a:extLst>
              <a:ext uri="{FF2B5EF4-FFF2-40B4-BE49-F238E27FC236}">
                <a16:creationId xmlns:a16="http://schemas.microsoft.com/office/drawing/2014/main" id="{F129A6A1-2229-4E30-98EB-AA0692167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10154"/>
            <a:ext cx="5219118" cy="42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829" y="427702"/>
            <a:ext cx="10793674" cy="731545"/>
          </a:xfrm>
        </p:spPr>
        <p:txBody>
          <a:bodyPr>
            <a:normAutofit fontScale="90000"/>
          </a:bodyPr>
          <a:lstStyle/>
          <a:p>
            <a:r>
              <a:rPr lang="es-MX" sz="4000" noProof="1">
                <a:latin typeface="Raleway" panose="020B0503030101060003" pitchFamily="34" charset="0"/>
              </a:rPr>
              <a:t>La metodología que se llevará a cabo será mixta:</a:t>
            </a:r>
            <a:endParaRPr lang="es-ES" sz="4000" noProof="1">
              <a:latin typeface="Raleway" panose="020B0503030101060003" pitchFamily="34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675967" y="2153263"/>
            <a:ext cx="5297129" cy="4011561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s-MX" sz="2800" b="1" noProof="1">
                <a:latin typeface="Raleway" panose="020B0503030101060003" pitchFamily="34" charset="0"/>
              </a:rPr>
              <a:t>Aproximación cuantitativa. Encuesta Nacional a organizaciones gubernamentales y civiles.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s-MX" sz="2800" b="1" noProof="1">
                <a:latin typeface="Raleway" panose="020B0503030101060003" pitchFamily="34" charset="0"/>
              </a:rPr>
              <a:t> Aproximación cualitativa. Implementación del Taller "Comunicación Participativa y TIC para el Desarrollo de los Jóvenes".</a:t>
            </a:r>
            <a:endParaRPr lang="es-ES" sz="2800" b="1" noProof="1">
              <a:latin typeface="Raleway" panose="020B0503030101060003" pitchFamily="34" charset="0"/>
            </a:endParaRPr>
          </a:p>
        </p:txBody>
      </p:sp>
      <p:pic>
        <p:nvPicPr>
          <p:cNvPr id="6146" name="Picture 2" descr="Conectar, ConexiÃ³n, CooperaciÃ³n, Manos, ExplotaciÃ³n">
            <a:extLst>
              <a:ext uri="{FF2B5EF4-FFF2-40B4-BE49-F238E27FC236}">
                <a16:creationId xmlns:a16="http://schemas.microsoft.com/office/drawing/2014/main" id="{71FC2FE9-3630-4E8D-8CFA-0CE3AAE6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71" y="2187919"/>
            <a:ext cx="5482764" cy="36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b="10979"/>
          <a:stretch>
            <a:fillRect/>
          </a:stretch>
        </p:blipFill>
        <p:spPr>
          <a:xfrm>
            <a:off x="6743703" y="0"/>
            <a:ext cx="5448297" cy="6858000"/>
          </a:xfr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04801" y="1384117"/>
            <a:ext cx="7036904" cy="32935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4800" noProof="1">
                <a:latin typeface="Raleway" panose="020B0503030101060003" pitchFamily="34" charset="0"/>
              </a:rPr>
              <a:t>¿ De qué trata el taller´que se propone?</a:t>
            </a:r>
            <a:endParaRPr lang="es-ES" sz="4800" noProof="1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9843" y="1041401"/>
            <a:ext cx="5733587" cy="3436750"/>
          </a:xfrm>
        </p:spPr>
        <p:txBody>
          <a:bodyPr>
            <a:noAutofit/>
          </a:bodyPr>
          <a:lstStyle/>
          <a:p>
            <a:r>
              <a:rPr lang="es-MX" sz="4200" b="1" noProof="1">
                <a:latin typeface="Raleway" panose="020B0503030101060003" pitchFamily="34" charset="0"/>
              </a:rPr>
              <a:t>Comunicación Participativa y TIC en Organizaciones para el Desarrollo de losJóvenes</a:t>
            </a:r>
            <a:endParaRPr lang="es-MX" sz="4200" dirty="0">
              <a:latin typeface="Raleway" panose="020B05030301010600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83102" y="5014476"/>
            <a:ext cx="1507067" cy="668865"/>
          </a:xfrm>
        </p:spPr>
        <p:txBody>
          <a:bodyPr/>
          <a:lstStyle/>
          <a:p>
            <a:r>
              <a:rPr lang="es-ES" sz="3200" b="1" noProof="1">
                <a:latin typeface="Raleway" panose="020B0503030101060003" pitchFamily="34" charset="0"/>
              </a:rPr>
              <a:t>Taller</a:t>
            </a:r>
          </a:p>
          <a:p>
            <a:endParaRPr lang="es-MX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13352E1F-FAEC-4E0E-8393-65E511A0F3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r="8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7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7967F6BA-A0E9-4090-803B-5E1B26E67236}" vid="{D2858717-EA9D-40E4-B182-4BE6C8B5EBE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dirección del negocio (pantalla panorámica)</Template>
  <TotalTime>0</TotalTime>
  <Words>803</Words>
  <Application>Microsoft Office PowerPoint</Application>
  <PresentationFormat>Panorámica</PresentationFormat>
  <Paragraphs>57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Book Antiqua</vt:lpstr>
      <vt:lpstr>Raleway</vt:lpstr>
      <vt:lpstr>Sales Direction 16X9</vt:lpstr>
      <vt:lpstr>Presentación de PowerPoint</vt:lpstr>
      <vt:lpstr>Presentación de PowerPoint</vt:lpstr>
      <vt:lpstr>¿ Cuál es el propósito de esta investigación?</vt:lpstr>
      <vt:lpstr>¿En qué perspectivas se basa la investigación?</vt:lpstr>
      <vt:lpstr>¿De qué premisas se parte? </vt:lpstr>
      <vt:lpstr>Presentación de PowerPoint</vt:lpstr>
      <vt:lpstr>La metodología que se llevará a cabo será mixta:</vt:lpstr>
      <vt:lpstr>¿ De qué trata el taller´que se propone?</vt:lpstr>
      <vt:lpstr>Comunicación Participativa y TIC en Organizaciones para el Desarrollo de losJóvenes</vt:lpstr>
      <vt:lpstr>Presentación de PowerPoint</vt:lpstr>
      <vt:lpstr>El taller se organiza en tres sesiones:</vt:lpstr>
      <vt:lpstr>Sesión 1: Visión  de la organización sobre sí misma</vt:lpstr>
      <vt:lpstr>Para lograr lo anterior debemos preguntarnos</vt:lpstr>
      <vt:lpstr>Sesión 2: La comunicación participativa</vt:lpstr>
      <vt:lpstr>Sesión 3: El papel de las TIC en la comunicación de la organización y hacia los jóvenes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2017-06-20T16:55:19Z</dcterms:created>
  <dcterms:modified xsi:type="dcterms:W3CDTF">2018-10-30T18:56:52Z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